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71" r:id="rId4"/>
    <p:sldId id="266" r:id="rId5"/>
    <p:sldId id="262" r:id="rId6"/>
    <p:sldId id="258" r:id="rId7"/>
    <p:sldId id="267" r:id="rId8"/>
    <p:sldId id="263" r:id="rId9"/>
    <p:sldId id="260" r:id="rId10"/>
    <p:sldId id="269" r:id="rId11"/>
    <p:sldId id="264" r:id="rId12"/>
    <p:sldId id="270" r:id="rId13"/>
    <p:sldId id="268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1" d="100"/>
          <a:sy n="81" d="100"/>
        </p:scale>
        <p:origin x="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34B202-71D6-41D7-9742-28F1B7AAB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108F16-9C3E-48D3-ABEA-40A55DD3C1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5E5FD-35A8-4206-B16C-2865FB248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7BCB82-9F1C-4CF6-B241-14E45A279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2C61A-CB1B-40A9-A201-803507AB74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595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5DF15-3660-450F-918B-6510FB3251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803DF2-C17A-4FA3-A6EF-076546A29E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D22F4-7411-4C86-839E-8D24EBB85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8300E-63D3-46F1-A9F6-2202DC8DA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9BE87B-B1A7-4741-92EE-7E549E0B1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994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F807B2-914F-4228-A211-995351878C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228C66-A0E7-47C8-B280-00C43E9F56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68ED0-18FC-472B-B88B-6871277D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7639D3-6718-4561-AD2E-34778F0D7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8B2F8-EC22-4DEE-BA84-363340D9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78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486DF-4683-402D-B740-C921EC63C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BF59B-DD53-4A31-9F99-2675BE0B1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1B743-92C3-4E86-914F-B98A61CB9D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7E19D-294E-4D20-8B00-DDDD1E740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454F5E-A57E-4D09-8A3A-D0AADF295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207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2579D-A457-4ACC-9192-AEDB0996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0D4047-3297-4FCD-9028-EED0C67854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5CD5E-EAB5-4899-BF16-6C0F8C936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96B884-6EE2-4911-9A3E-E4E8630C0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D805F-3104-48BB-ABC1-E19B68262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339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3412E-CF8F-4C49-94F3-2C87DF66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865DE1-EC53-4EEC-9D8D-C942DDF28B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B6EEB0-1DFA-410C-A561-7E65359D12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8F31D1-C121-4C15-AFCB-F0711FD4D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18EE9A-3A03-4531-BBD7-2B1B963A5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402883-F61F-4046-AEAD-97414CAF9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561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E8690-3943-439F-B7A9-49B54132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06953E-B9B2-4928-8BE9-C197083540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BAE6F9-1920-4D68-A055-C481BE4202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D4DD77-B3FA-42BF-AC82-B496F096C88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87E618-E2A3-4030-919E-42753DFAFA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58D95C-78DF-4DE5-A6FF-823787F89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05A4BD-A719-4C02-8ADA-EEA7D5767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0C648E-9310-4D3A-9338-4CB04E64F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626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CA281-E7AE-4272-9049-19B54845F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85540C-05EE-4879-AE99-853D1CFC9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8E19DD-D303-4216-B20B-16E6D766D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5297D6-F56E-4A17-BFEA-CEE680B03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179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1630C7-7BE8-4C2C-B60C-88A1A9E39C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FD2087-E4F5-4287-976B-FFD001B8F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27A0D7-9E17-4536-80EA-F9BA02C0A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406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747B1F-52BE-4BF6-A295-2EACE7517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9A03E-D7F4-45DE-920E-67CDA0488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A6D53F-27E7-4B8C-9D97-0098DC684E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CAB877-D270-4473-8FD5-8CC7BA7BB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E9A8D3-128A-4818-A5A1-06BA8511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634F3-6BC9-481C-B1BF-64659756A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29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DDEE9-C84E-4D68-85C9-CDC13275A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3F84F4-379C-4804-B29E-45B01939F0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2F386D-9503-47C8-B6E4-F34623FC5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664971-5BE9-41EF-B7B1-884DDB1D6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256B0D-E7CB-46D3-A3F8-F6060E66E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08CD31-5E24-4ADE-9417-A2DD39D9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637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0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B14DF1-0FFA-4CC3-98DE-DB2223707C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69B4F0-2A56-4DFC-8E1C-2821C439DA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FDC165-A692-49A2-B38E-E650D875D2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D8EDE-48C8-4455-B048-1F4F63BC0F7A}" type="datetimeFigureOut">
              <a:rPr lang="en-US" smtClean="0"/>
              <a:t>12/11/2019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88465D-9115-4369-B2A2-EF6B329B70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19B6A6-06CB-4BBD-819B-FC8481468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4D2840-870B-49B6-B31C-B5A4BEA309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3472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0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A3DF3-D038-46B7-A537-D90783E164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Montgomery County Traffic Incidents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91D0BA-73B7-4A43-B45D-F4EEA8BAC4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Metzler</a:t>
            </a:r>
          </a:p>
        </p:txBody>
      </p:sp>
    </p:spTree>
    <p:extLst>
      <p:ext uri="{BB962C8B-B14F-4D97-AF65-F5344CB8AC3E}">
        <p14:creationId xmlns:p14="http://schemas.microsoft.com/office/powerpoint/2010/main" val="12863378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2688D0-AE62-4CE2-8A7D-349D9C5C5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Speed Limits and Driver Fatalities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E04B8B5-AAD3-42FD-838F-CE14158953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25" y="1825625"/>
            <a:ext cx="10064750" cy="5032375"/>
          </a:xfrm>
        </p:spPr>
      </p:pic>
    </p:spTree>
    <p:extLst>
      <p:ext uri="{BB962C8B-B14F-4D97-AF65-F5344CB8AC3E}">
        <p14:creationId xmlns:p14="http://schemas.microsoft.com/office/powerpoint/2010/main" val="40078881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AA4F4-6CE6-4605-B0BB-2DF3A2FAE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 up of text on a white surface&#10;&#10;Description automatically generated">
            <a:extLst>
              <a:ext uri="{FF2B5EF4-FFF2-40B4-BE49-F238E27FC236}">
                <a16:creationId xmlns:a16="http://schemas.microsoft.com/office/drawing/2014/main" id="{B02FF57F-37B4-40E3-A448-BE66B39AC7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0"/>
            <a:ext cx="9601200" cy="6858000"/>
          </a:xfrm>
        </p:spPr>
      </p:pic>
    </p:spTree>
    <p:extLst>
      <p:ext uri="{BB962C8B-B14F-4D97-AF65-F5344CB8AC3E}">
        <p14:creationId xmlns:p14="http://schemas.microsoft.com/office/powerpoint/2010/main" val="774942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BFAEEC76-2D0A-42B3-99D4-ABE9719F3F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1993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3E657-4A86-45C9-B69F-AF41E2EB9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011434-9670-4828-8151-244DD0028D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8857" y="365125"/>
            <a:ext cx="8634285" cy="6475714"/>
          </a:xfrm>
        </p:spPr>
      </p:pic>
    </p:spTree>
    <p:extLst>
      <p:ext uri="{BB962C8B-B14F-4D97-AF65-F5344CB8AC3E}">
        <p14:creationId xmlns:p14="http://schemas.microsoft.com/office/powerpoint/2010/main" val="2957027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057B8-3591-4B7D-B529-16DE1A6D6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3DF59B-0982-4B28-97A0-7D7AA81D69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Montgomery County Government and </a:t>
            </a:r>
            <a:r>
              <a:rPr lang="en-US" dirty="0" err="1"/>
              <a:t>dataMontgomery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Dennis </a:t>
            </a:r>
            <a:r>
              <a:rPr lang="en-US" dirty="0" err="1"/>
              <a:t>Linders</a:t>
            </a:r>
            <a:endParaRPr lang="en-US" dirty="0"/>
          </a:p>
          <a:p>
            <a:pPr marL="0" indent="0" algn="ctr">
              <a:buNone/>
            </a:pPr>
            <a:r>
              <a:rPr lang="en-US" dirty="0"/>
              <a:t>Victoria Lewis</a:t>
            </a:r>
          </a:p>
          <a:p>
            <a:pPr marL="0" indent="0" algn="ctr">
              <a:buNone/>
            </a:pPr>
            <a:r>
              <a:rPr lang="en-US" dirty="0"/>
              <a:t>Montgomery College Data Science Program</a:t>
            </a:r>
          </a:p>
          <a:p>
            <a:pPr marL="0" indent="0" algn="ctr">
              <a:buNone/>
            </a:pPr>
            <a:r>
              <a:rPr lang="en-US" dirty="0"/>
              <a:t>Professor Mohamed</a:t>
            </a:r>
          </a:p>
          <a:p>
            <a:pPr marL="0" indent="0" algn="ctr">
              <a:buNone/>
            </a:pPr>
            <a:r>
              <a:rPr lang="en-US" dirty="0"/>
              <a:t>Professor Saidi</a:t>
            </a:r>
          </a:p>
          <a:p>
            <a:pPr marL="0" indent="0" algn="ctr">
              <a:buNone/>
            </a:pPr>
            <a:r>
              <a:rPr lang="en-US" dirty="0"/>
              <a:t>Professor Linehan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6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35E90-0C7F-4179-9852-CD96544771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CBEF47-9376-483A-A656-17FA38185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Automated Crash Reporting System (ACRS)</a:t>
            </a:r>
          </a:p>
          <a:p>
            <a:pPr lvl="1"/>
            <a:r>
              <a:rPr lang="en-US" dirty="0"/>
              <a:t>Police Records of traffic collisions since January 1</a:t>
            </a:r>
            <a:r>
              <a:rPr lang="en-US" baseline="30000" dirty="0"/>
              <a:t>st</a:t>
            </a:r>
            <a:r>
              <a:rPr lang="en-US" dirty="0"/>
              <a:t> 2015</a:t>
            </a:r>
          </a:p>
          <a:p>
            <a:pPr lvl="1"/>
            <a:r>
              <a:rPr lang="en-US" dirty="0"/>
              <a:t>Incidents</a:t>
            </a:r>
          </a:p>
          <a:p>
            <a:pPr lvl="2"/>
            <a:r>
              <a:rPr lang="en-US" dirty="0"/>
              <a:t>58,131 incidents recorded</a:t>
            </a:r>
          </a:p>
          <a:p>
            <a:pPr lvl="1"/>
            <a:r>
              <a:rPr lang="en-US" dirty="0"/>
              <a:t>Drivers</a:t>
            </a:r>
          </a:p>
          <a:p>
            <a:pPr lvl="2"/>
            <a:r>
              <a:rPr lang="en-US" dirty="0"/>
              <a:t>103,691 drivers involved</a:t>
            </a:r>
          </a:p>
          <a:p>
            <a:pPr lvl="1"/>
            <a:r>
              <a:rPr lang="en-US" dirty="0"/>
              <a:t>Non-Motorists</a:t>
            </a:r>
          </a:p>
          <a:p>
            <a:pPr lvl="2"/>
            <a:r>
              <a:rPr lang="en-US" dirty="0"/>
              <a:t>3,284 non-motorists involved</a:t>
            </a:r>
          </a:p>
        </p:txBody>
      </p:sp>
    </p:spTree>
    <p:extLst>
      <p:ext uri="{BB962C8B-B14F-4D97-AF65-F5344CB8AC3E}">
        <p14:creationId xmlns:p14="http://schemas.microsoft.com/office/powerpoint/2010/main" val="2771521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CFE5E-70A1-4BC3-A54F-BDC3D8E70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663F62-E4AF-400A-8C56-8390D4D458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146 Fatal Incidents </a:t>
            </a:r>
          </a:p>
          <a:p>
            <a:pPr lvl="1"/>
            <a:r>
              <a:rPr lang="en-US" dirty="0"/>
              <a:t>71 Drivers, 64 Non-Motorists</a:t>
            </a:r>
          </a:p>
          <a:p>
            <a:r>
              <a:rPr lang="en-US" dirty="0"/>
              <a:t>20,787 Injury Incidents</a:t>
            </a:r>
          </a:p>
          <a:p>
            <a:pPr lvl="1"/>
            <a:r>
              <a:rPr lang="en-US" dirty="0"/>
              <a:t>1,243 Serious Injuries</a:t>
            </a:r>
          </a:p>
          <a:p>
            <a:pPr lvl="2"/>
            <a:r>
              <a:rPr lang="en-US" dirty="0"/>
              <a:t>876 Drivers, 367 Non-Motorists</a:t>
            </a:r>
          </a:p>
          <a:p>
            <a:r>
              <a:rPr lang="en-US" dirty="0"/>
              <a:t>37,198 Property Damage Incidents</a:t>
            </a:r>
          </a:p>
          <a:p>
            <a:pPr lvl="1"/>
            <a:r>
              <a:rPr lang="en-US" dirty="0"/>
              <a:t>4,081 Vehicles Destroyed, 36,731 Disabled</a:t>
            </a:r>
          </a:p>
          <a:p>
            <a:r>
              <a:rPr lang="en-US" dirty="0"/>
              <a:t>3,274 Incidents involving Alcohol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969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F1335-069D-4542-BD68-9D7B8C267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Forecasting Collisions</a:t>
            </a:r>
          </a:p>
        </p:txBody>
      </p:sp>
      <p:pic>
        <p:nvPicPr>
          <p:cNvPr id="5" name="Content Placeholder 4" descr="A picture containing rain&#10;&#10;Description automatically generated">
            <a:extLst>
              <a:ext uri="{FF2B5EF4-FFF2-40B4-BE49-F238E27FC236}">
                <a16:creationId xmlns:a16="http://schemas.microsoft.com/office/drawing/2014/main" id="{0951153C-2D8D-47B3-902C-9A6F3AC27A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50" y="1690688"/>
            <a:ext cx="9334500" cy="4667250"/>
          </a:xfrm>
        </p:spPr>
      </p:pic>
    </p:spTree>
    <p:extLst>
      <p:ext uri="{BB962C8B-B14F-4D97-AF65-F5344CB8AC3E}">
        <p14:creationId xmlns:p14="http://schemas.microsoft.com/office/powerpoint/2010/main" val="1416934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31D1-F47F-4D25-BF45-F2BF63EAF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Trends in Collisions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5084C8A-BEA1-4A86-91FB-0291557268E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43997"/>
            <a:ext cx="6065171" cy="4548878"/>
          </a:xfrm>
        </p:spPr>
      </p:pic>
      <p:pic>
        <p:nvPicPr>
          <p:cNvPr id="7" name="Picture 6" descr="rated">
            <a:extLst>
              <a:ext uri="{FF2B5EF4-FFF2-40B4-BE49-F238E27FC236}">
                <a16:creationId xmlns:a16="http://schemas.microsoft.com/office/drawing/2014/main" id="{3B411199-CD59-4148-93B8-814B482339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171" y="1943997"/>
            <a:ext cx="6065170" cy="4548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1140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4000C-0D33-4150-9CDA-E3D2DDFC3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07A0695-708E-4ADE-8D11-7B7C8D8B8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AFAC29B-BC7A-4A2D-AEA9-8B20084CBA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8594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DCF85-7B18-4399-996F-95CF6EE7A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Forecasting Alcohol Related Collisions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3790C3-0473-44E9-84E9-EF9C193060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88687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943314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90D76-FCCA-4C8B-A39C-397DBA52C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Alcohol Related Collisions</a:t>
            </a:r>
          </a:p>
        </p:txBody>
      </p:sp>
      <p:pic>
        <p:nvPicPr>
          <p:cNvPr id="5" name="Content Placeholder 4" descr="A picture containing boat, water&#10;&#10;Description automatically generated">
            <a:extLst>
              <a:ext uri="{FF2B5EF4-FFF2-40B4-BE49-F238E27FC236}">
                <a16:creationId xmlns:a16="http://schemas.microsoft.com/office/drawing/2014/main" id="{F6AA5B5E-A9DD-47CA-8CBE-4F50370BA3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20875"/>
            <a:ext cx="6096000" cy="4572000"/>
          </a:xfr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C51C2C43-E874-4C23-AC36-A8DF4920E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20875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751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A68FA-7286-4937-9F58-AFD5CBFC8C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D806C-4174-4BD7-99D3-0C49103B40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54463C2-DA4B-49FA-8FAF-E03E4B2738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81000"/>
            <a:ext cx="12192000" cy="60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7308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111</Words>
  <Application>Microsoft Office PowerPoint</Application>
  <PresentationFormat>Widescreen</PresentationFormat>
  <Paragraphs>33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Montgomery County Traffic Incidents</vt:lpstr>
      <vt:lpstr>Data Sets</vt:lpstr>
      <vt:lpstr>Quick Numbers</vt:lpstr>
      <vt:lpstr>Forecasting Collisions</vt:lpstr>
      <vt:lpstr>Trends in Collisions</vt:lpstr>
      <vt:lpstr>PowerPoint Presentation</vt:lpstr>
      <vt:lpstr>Forecasting Alcohol Related Collisions</vt:lpstr>
      <vt:lpstr>Trends in Alcohol Related Collisions</vt:lpstr>
      <vt:lpstr>PowerPoint Presentation</vt:lpstr>
      <vt:lpstr>Speed Limits and Driver Fatalities</vt:lpstr>
      <vt:lpstr>PowerPoint Presentation</vt:lpstr>
      <vt:lpstr>PowerPoint Presentation</vt:lpstr>
      <vt:lpstr>PowerPoint Presentation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Montgomery County Traffic Incidents</dc:title>
  <dc:creator>Michael Metzler</dc:creator>
  <cp:lastModifiedBy>Michael Metzler</cp:lastModifiedBy>
  <cp:revision>14</cp:revision>
  <dcterms:created xsi:type="dcterms:W3CDTF">2019-12-11T20:04:33Z</dcterms:created>
  <dcterms:modified xsi:type="dcterms:W3CDTF">2019-12-11T22:51:26Z</dcterms:modified>
</cp:coreProperties>
</file>